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731520" y="110489"/>
            <a:ext cx="13167361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731520" y="1920239"/>
            <a:ext cx="13167361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7071359" y="7408545"/>
            <a:ext cx="3413761" cy="4381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 0"/>
          <p:cNvSpPr txBox="1"/>
          <p:nvPr/>
        </p:nvSpPr>
        <p:spPr>
          <a:xfrm>
            <a:off x="881062" y="3161347"/>
            <a:ext cx="7381876" cy="120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b="1" sz="38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Двигатель внутреннего сгорания (ДВС)</a:t>
            </a:r>
          </a:p>
        </p:txBody>
      </p:sp>
      <p:sp>
        <p:nvSpPr>
          <p:cNvPr id="73" name="Text 1"/>
          <p:cNvSpPr txBox="1"/>
          <p:nvPr/>
        </p:nvSpPr>
        <p:spPr>
          <a:xfrm>
            <a:off x="881062" y="4715707"/>
            <a:ext cx="5504763" cy="32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Сердце современного транспорта и промышленности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0"/>
          <p:cNvSpPr txBox="1"/>
          <p:nvPr/>
        </p:nvSpPr>
        <p:spPr>
          <a:xfrm>
            <a:off x="840700" y="668892"/>
            <a:ext cx="3652664" cy="56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500"/>
              </a:lnSpc>
              <a:defRPr b="1" sz="36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Что такое ДВС?</a:t>
            </a:r>
          </a:p>
        </p:txBody>
      </p:sp>
      <p:sp>
        <p:nvSpPr>
          <p:cNvPr id="76" name="Text 1"/>
          <p:cNvSpPr txBox="1"/>
          <p:nvPr/>
        </p:nvSpPr>
        <p:spPr>
          <a:xfrm>
            <a:off x="840699" y="1756885"/>
            <a:ext cx="7564281" cy="1301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Двигатель внутреннего сгорания (ДВС) — это тип теплового двигателя, в котором топливо сгорает непосредственно внутри рабочих цилиндров. Этот процесс сгорания создает высокое давление и температуру, приводящие в движение механические компоненты.</a:t>
            </a:r>
          </a:p>
        </p:txBody>
      </p:sp>
      <p:sp>
        <p:nvSpPr>
          <p:cNvPr id="77" name="Text 2"/>
          <p:cNvSpPr txBox="1"/>
          <p:nvPr/>
        </p:nvSpPr>
        <p:spPr>
          <a:xfrm>
            <a:off x="840700" y="3311962"/>
            <a:ext cx="4302188" cy="27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200"/>
              </a:lnSpc>
              <a:defRPr b="1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Преобразование энергии в движение</a:t>
            </a:r>
          </a:p>
        </p:txBody>
      </p:sp>
      <p:sp>
        <p:nvSpPr>
          <p:cNvPr id="78" name="Text 3"/>
          <p:cNvSpPr txBox="1"/>
          <p:nvPr/>
        </p:nvSpPr>
        <p:spPr>
          <a:xfrm>
            <a:off x="840699" y="3813928"/>
            <a:ext cx="7564281" cy="130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Химическая энергия топлива преобразуется в тепловую, а затем в механическую, обеспечивая вращательное движение коленчатого вала, которое передается на колеса автомобиля или другие исполнительные механизмы.</a:t>
            </a:r>
          </a:p>
        </p:txBody>
      </p:sp>
      <p:sp>
        <p:nvSpPr>
          <p:cNvPr id="79" name="Text 4"/>
          <p:cNvSpPr txBox="1"/>
          <p:nvPr/>
        </p:nvSpPr>
        <p:spPr>
          <a:xfrm>
            <a:off x="840699" y="5369004"/>
            <a:ext cx="2502075" cy="27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200"/>
              </a:lnSpc>
              <a:defRPr b="1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Широкое применение</a:t>
            </a:r>
          </a:p>
        </p:txBody>
      </p:sp>
      <p:sp>
        <p:nvSpPr>
          <p:cNvPr id="80" name="Text 5"/>
          <p:cNvSpPr txBox="1"/>
          <p:nvPr/>
        </p:nvSpPr>
        <p:spPr>
          <a:xfrm>
            <a:off x="840699" y="5870971"/>
            <a:ext cx="7564281" cy="971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ДВС является основой для большинства транспортных средств — от легковых автомобилей до грузовиков, мотоциклов, а также используется в генераторах, сельскохозяйственной технике и судовых силовых установках.</a:t>
            </a:r>
          </a:p>
        </p:txBody>
      </p:sp>
      <p:pic>
        <p:nvPicPr>
          <p:cNvPr id="8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5282" y="1804154"/>
            <a:ext cx="4871919" cy="5520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ext 0"/>
          <p:cNvSpPr txBox="1"/>
          <p:nvPr/>
        </p:nvSpPr>
        <p:spPr>
          <a:xfrm>
            <a:off x="814506" y="597575"/>
            <a:ext cx="5306443" cy="351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b="1" sz="23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Принцип работы: Четыре такта ДВС</a:t>
            </a:r>
          </a:p>
        </p:txBody>
      </p:sp>
      <p:sp>
        <p:nvSpPr>
          <p:cNvPr id="85" name="Text 1"/>
          <p:cNvSpPr txBox="1"/>
          <p:nvPr/>
        </p:nvSpPr>
        <p:spPr>
          <a:xfrm>
            <a:off x="814506" y="1163716"/>
            <a:ext cx="7514988" cy="39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Работа большинства ДВС основана на четырехтактном цикле, каждый из которых выполняет определенную функцию для преобразования топлива в механическую энергию.</a:t>
            </a:r>
          </a:p>
        </p:txBody>
      </p:sp>
      <p:sp>
        <p:nvSpPr>
          <p:cNvPr id="86" name="Shape 2"/>
          <p:cNvSpPr/>
          <p:nvPr/>
        </p:nvSpPr>
        <p:spPr>
          <a:xfrm>
            <a:off x="814506" y="1736169"/>
            <a:ext cx="7514988" cy="1268850"/>
          </a:xfrm>
          <a:prstGeom prst="roundRect">
            <a:avLst>
              <a:gd name="adj" fmla="val 15649"/>
            </a:avLst>
          </a:prstGeom>
          <a:solidFill>
            <a:srgbClr val="46464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Shape 3"/>
          <p:cNvSpPr/>
          <p:nvPr/>
        </p:nvSpPr>
        <p:spPr>
          <a:xfrm>
            <a:off x="946785" y="1868447"/>
            <a:ext cx="397074" cy="397074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Text 4"/>
          <p:cNvSpPr txBox="1"/>
          <p:nvPr/>
        </p:nvSpPr>
        <p:spPr>
          <a:xfrm>
            <a:off x="946785" y="2397799"/>
            <a:ext cx="594966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1. Впуск</a:t>
            </a:r>
          </a:p>
        </p:txBody>
      </p:sp>
      <p:sp>
        <p:nvSpPr>
          <p:cNvPr id="89" name="Text 5"/>
          <p:cNvSpPr txBox="1"/>
          <p:nvPr/>
        </p:nvSpPr>
        <p:spPr>
          <a:xfrm>
            <a:off x="946784" y="2660928"/>
            <a:ext cx="6529451" cy="19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Поршень движется вниз, открывается впускной клапан, и в цилиндр поступает воздушно-топливная смесь.</a:t>
            </a:r>
          </a:p>
        </p:txBody>
      </p:sp>
      <p:sp>
        <p:nvSpPr>
          <p:cNvPr id="90" name="Shape 6"/>
          <p:cNvSpPr/>
          <p:nvPr/>
        </p:nvSpPr>
        <p:spPr>
          <a:xfrm>
            <a:off x="814506" y="3137297"/>
            <a:ext cx="7514988" cy="1480662"/>
          </a:xfrm>
          <a:prstGeom prst="roundRect">
            <a:avLst>
              <a:gd name="adj" fmla="val 13410"/>
            </a:avLst>
          </a:prstGeom>
          <a:solidFill>
            <a:srgbClr val="46464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Shape 7"/>
          <p:cNvSpPr/>
          <p:nvPr/>
        </p:nvSpPr>
        <p:spPr>
          <a:xfrm>
            <a:off x="946785" y="3269574"/>
            <a:ext cx="397074" cy="397074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Text 8"/>
          <p:cNvSpPr txBox="1"/>
          <p:nvPr/>
        </p:nvSpPr>
        <p:spPr>
          <a:xfrm>
            <a:off x="946785" y="3798927"/>
            <a:ext cx="695989" cy="17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2. Сжатие</a:t>
            </a:r>
          </a:p>
        </p:txBody>
      </p:sp>
      <p:sp>
        <p:nvSpPr>
          <p:cNvPr id="93" name="Text 9"/>
          <p:cNvSpPr txBox="1"/>
          <p:nvPr/>
        </p:nvSpPr>
        <p:spPr>
          <a:xfrm>
            <a:off x="946784" y="4062055"/>
            <a:ext cx="7250432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Впускной и выпускной клапаны закрыты. Поршень движется вверх, сжимая смесь, что повышает ее температуру и давление.</a:t>
            </a:r>
          </a:p>
        </p:txBody>
      </p:sp>
      <p:sp>
        <p:nvSpPr>
          <p:cNvPr id="94" name="Shape 10"/>
          <p:cNvSpPr/>
          <p:nvPr/>
        </p:nvSpPr>
        <p:spPr>
          <a:xfrm>
            <a:off x="814506" y="4750237"/>
            <a:ext cx="7514988" cy="1480662"/>
          </a:xfrm>
          <a:prstGeom prst="roundRect">
            <a:avLst>
              <a:gd name="adj" fmla="val 13410"/>
            </a:avLst>
          </a:prstGeom>
          <a:solidFill>
            <a:srgbClr val="46464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Shape 11"/>
          <p:cNvSpPr/>
          <p:nvPr/>
        </p:nvSpPr>
        <p:spPr>
          <a:xfrm>
            <a:off x="946785" y="4882515"/>
            <a:ext cx="397074" cy="397074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Text 12"/>
          <p:cNvSpPr txBox="1"/>
          <p:nvPr/>
        </p:nvSpPr>
        <p:spPr>
          <a:xfrm>
            <a:off x="946785" y="5411866"/>
            <a:ext cx="1049332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3. Рабочий ход</a:t>
            </a:r>
          </a:p>
        </p:txBody>
      </p:sp>
      <p:sp>
        <p:nvSpPr>
          <p:cNvPr id="97" name="Text 13"/>
          <p:cNvSpPr txBox="1"/>
          <p:nvPr/>
        </p:nvSpPr>
        <p:spPr>
          <a:xfrm>
            <a:off x="946784" y="5674995"/>
            <a:ext cx="7250432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Свеча зажигания генерирует искру (в бензиновых ДВС), воспламеняя сжатую смесь. Давление газов толкает поршень вниз, совершая полезную работу.</a:t>
            </a:r>
          </a:p>
        </p:txBody>
      </p:sp>
      <p:sp>
        <p:nvSpPr>
          <p:cNvPr id="98" name="Shape 14"/>
          <p:cNvSpPr/>
          <p:nvPr/>
        </p:nvSpPr>
        <p:spPr>
          <a:xfrm>
            <a:off x="814506" y="6363175"/>
            <a:ext cx="7514988" cy="1268850"/>
          </a:xfrm>
          <a:prstGeom prst="roundRect">
            <a:avLst>
              <a:gd name="adj" fmla="val 15649"/>
            </a:avLst>
          </a:prstGeom>
          <a:solidFill>
            <a:srgbClr val="46464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Shape 15"/>
          <p:cNvSpPr/>
          <p:nvPr/>
        </p:nvSpPr>
        <p:spPr>
          <a:xfrm>
            <a:off x="946785" y="6495455"/>
            <a:ext cx="397074" cy="397074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Text 16"/>
          <p:cNvSpPr txBox="1"/>
          <p:nvPr/>
        </p:nvSpPr>
        <p:spPr>
          <a:xfrm>
            <a:off x="946785" y="7024806"/>
            <a:ext cx="707244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4. Выпуск</a:t>
            </a:r>
          </a:p>
        </p:txBody>
      </p:sp>
      <p:sp>
        <p:nvSpPr>
          <p:cNvPr id="101" name="Text 17"/>
          <p:cNvSpPr txBox="1"/>
          <p:nvPr/>
        </p:nvSpPr>
        <p:spPr>
          <a:xfrm>
            <a:off x="946784" y="7287934"/>
            <a:ext cx="6474695" cy="19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Открывается выпускной клапан, и поршень движется вверх, выталкивая отработанные газы из цилиндра.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75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0"/>
          <p:cNvSpPr txBox="1"/>
          <p:nvPr/>
        </p:nvSpPr>
        <p:spPr>
          <a:xfrm>
            <a:off x="805101" y="647699"/>
            <a:ext cx="3594014" cy="34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b="1" sz="22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Основные элементы ДВС</a:t>
            </a:r>
          </a:p>
        </p:txBody>
      </p:sp>
      <p:sp>
        <p:nvSpPr>
          <p:cNvPr id="104" name="Text 1"/>
          <p:cNvSpPr txBox="1"/>
          <p:nvPr/>
        </p:nvSpPr>
        <p:spPr>
          <a:xfrm>
            <a:off x="805100" y="1272659"/>
            <a:ext cx="6276567" cy="19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Понимание основных компонентов ДВС позволяет оценить сложность и гениальность его конструкции.</a:t>
            </a:r>
          </a:p>
        </p:txBody>
      </p:sp>
      <p:pic>
        <p:nvPicPr>
          <p:cNvPr id="10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101" y="1629131"/>
            <a:ext cx="2035969" cy="203597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 2"/>
          <p:cNvSpPr txBox="1"/>
          <p:nvPr/>
        </p:nvSpPr>
        <p:spPr>
          <a:xfrm>
            <a:off x="805100" y="3795831"/>
            <a:ext cx="644694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Поршень</a:t>
            </a:r>
          </a:p>
        </p:txBody>
      </p:sp>
      <p:sp>
        <p:nvSpPr>
          <p:cNvPr id="107" name="Text 3"/>
          <p:cNvSpPr txBox="1"/>
          <p:nvPr/>
        </p:nvSpPr>
        <p:spPr>
          <a:xfrm>
            <a:off x="805101" y="4055983"/>
            <a:ext cx="3132416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Преобразует давление газов в механическую силу, двигаясь внутри цилиндра.</a:t>
            </a:r>
          </a:p>
        </p:txBody>
      </p:sp>
      <p:pic>
        <p:nvPicPr>
          <p:cNvPr id="108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0988" y="1629131"/>
            <a:ext cx="2035970" cy="203597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 4"/>
          <p:cNvSpPr txBox="1"/>
          <p:nvPr/>
        </p:nvSpPr>
        <p:spPr>
          <a:xfrm>
            <a:off x="4100988" y="3795831"/>
            <a:ext cx="637395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Цилиндр</a:t>
            </a:r>
          </a:p>
        </p:txBody>
      </p:sp>
      <p:sp>
        <p:nvSpPr>
          <p:cNvPr id="110" name="Text 5"/>
          <p:cNvSpPr txBox="1"/>
          <p:nvPr/>
        </p:nvSpPr>
        <p:spPr>
          <a:xfrm>
            <a:off x="4100988" y="4055983"/>
            <a:ext cx="3132416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Рабочая камера, где происходит сгорание топлива и движение поршня.</a:t>
            </a:r>
          </a:p>
        </p:txBody>
      </p:sp>
      <p:pic>
        <p:nvPicPr>
          <p:cNvPr id="111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6877" y="1629131"/>
            <a:ext cx="2035970" cy="203597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 6"/>
          <p:cNvSpPr txBox="1"/>
          <p:nvPr/>
        </p:nvSpPr>
        <p:spPr>
          <a:xfrm>
            <a:off x="7396877" y="3795831"/>
            <a:ext cx="1166999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Коленчатый вал</a:t>
            </a:r>
          </a:p>
        </p:txBody>
      </p:sp>
      <p:sp>
        <p:nvSpPr>
          <p:cNvPr id="113" name="Text 7"/>
          <p:cNvSpPr txBox="1"/>
          <p:nvPr/>
        </p:nvSpPr>
        <p:spPr>
          <a:xfrm>
            <a:off x="7396877" y="4055983"/>
            <a:ext cx="3132416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Преобразует возвратно-поступательное движение поршней во вращательное.</a:t>
            </a:r>
          </a:p>
        </p:txBody>
      </p:sp>
      <p:pic>
        <p:nvPicPr>
          <p:cNvPr id="114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2765" y="1629131"/>
            <a:ext cx="2036089" cy="203608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 8"/>
          <p:cNvSpPr txBox="1"/>
          <p:nvPr/>
        </p:nvSpPr>
        <p:spPr>
          <a:xfrm>
            <a:off x="10692765" y="3795950"/>
            <a:ext cx="643056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Клапаны</a:t>
            </a:r>
          </a:p>
        </p:txBody>
      </p:sp>
      <p:sp>
        <p:nvSpPr>
          <p:cNvPr id="116" name="Text 9"/>
          <p:cNvSpPr txBox="1"/>
          <p:nvPr/>
        </p:nvSpPr>
        <p:spPr>
          <a:xfrm>
            <a:off x="10692765" y="4056102"/>
            <a:ext cx="3132535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Регулируют впуск свежей смеси и выпуск отработанных газов.</a:t>
            </a:r>
          </a:p>
        </p:txBody>
      </p:sp>
      <p:pic>
        <p:nvPicPr>
          <p:cNvPr id="117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101" y="4736305"/>
            <a:ext cx="2035969" cy="203597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 10"/>
          <p:cNvSpPr txBox="1"/>
          <p:nvPr/>
        </p:nvSpPr>
        <p:spPr>
          <a:xfrm>
            <a:off x="805100" y="6903005"/>
            <a:ext cx="2636306" cy="1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400"/>
              </a:lnSpc>
              <a:defRPr b="1" sz="1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Система зажигания и топливоподачи</a:t>
            </a:r>
          </a:p>
        </p:txBody>
      </p:sp>
      <p:sp>
        <p:nvSpPr>
          <p:cNvPr id="119" name="Text 11"/>
          <p:cNvSpPr txBox="1"/>
          <p:nvPr/>
        </p:nvSpPr>
        <p:spPr>
          <a:xfrm>
            <a:off x="805101" y="7163157"/>
            <a:ext cx="3132416" cy="39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defRPr sz="10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Обеспечивает подачу топлива и воспламенение воздушно-топливной смеси в нужный момент.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75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3484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 0"/>
          <p:cNvSpPr txBox="1"/>
          <p:nvPr/>
        </p:nvSpPr>
        <p:spPr>
          <a:xfrm>
            <a:off x="6359485" y="600193"/>
            <a:ext cx="5952431" cy="38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100"/>
              </a:lnSpc>
              <a:defRPr b="1" sz="24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Типы ДВС: Разнообразие конструкций</a:t>
            </a:r>
          </a:p>
        </p:txBody>
      </p:sp>
      <p:sp>
        <p:nvSpPr>
          <p:cNvPr id="123" name="Text 1"/>
          <p:cNvSpPr txBox="1"/>
          <p:nvPr/>
        </p:nvSpPr>
        <p:spPr>
          <a:xfrm>
            <a:off x="6359485" y="1207055"/>
            <a:ext cx="7397830" cy="420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1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ДВС различаются по типу топлива, способу подачи топлива и количеству тактов, что определяет их характеристики и области применения.</a:t>
            </a:r>
          </a:p>
        </p:txBody>
      </p:sp>
      <p:sp>
        <p:nvSpPr>
          <p:cNvPr id="124" name="Shape 2"/>
          <p:cNvSpPr/>
          <p:nvPr/>
        </p:nvSpPr>
        <p:spPr>
          <a:xfrm>
            <a:off x="6359485" y="2033467"/>
            <a:ext cx="7397830" cy="1020843"/>
          </a:xfrm>
          <a:prstGeom prst="roundRect">
            <a:avLst>
              <a:gd name="adj" fmla="val 7166"/>
            </a:avLst>
          </a:prstGeom>
          <a:solidFill>
            <a:srgbClr val="2727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Shape 3"/>
          <p:cNvSpPr/>
          <p:nvPr/>
        </p:nvSpPr>
        <p:spPr>
          <a:xfrm>
            <a:off x="6359485" y="2018227"/>
            <a:ext cx="7397830" cy="60961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Text 5"/>
          <p:cNvSpPr txBox="1"/>
          <p:nvPr/>
        </p:nvSpPr>
        <p:spPr>
          <a:xfrm>
            <a:off x="6516529" y="2388155"/>
            <a:ext cx="961927" cy="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500"/>
              </a:lnSpc>
              <a:defRPr b="1" sz="12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Бензиновый</a:t>
            </a:r>
          </a:p>
        </p:txBody>
      </p:sp>
      <p:sp>
        <p:nvSpPr>
          <p:cNvPr id="127" name="Text 6"/>
          <p:cNvSpPr txBox="1"/>
          <p:nvPr/>
        </p:nvSpPr>
        <p:spPr>
          <a:xfrm>
            <a:off x="6516529" y="2670214"/>
            <a:ext cx="5022187" cy="2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700"/>
              </a:lnSpc>
              <a:defRPr sz="11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Использует бензин, воспламенение происходит от искры свечи зажигания.</a:t>
            </a:r>
          </a:p>
        </p:txBody>
      </p:sp>
      <p:sp>
        <p:nvSpPr>
          <p:cNvPr id="128" name="Shape 7"/>
          <p:cNvSpPr/>
          <p:nvPr/>
        </p:nvSpPr>
        <p:spPr>
          <a:xfrm>
            <a:off x="6359485" y="3408877"/>
            <a:ext cx="7397830" cy="1247895"/>
          </a:xfrm>
          <a:prstGeom prst="roundRect">
            <a:avLst>
              <a:gd name="adj" fmla="val 5862"/>
            </a:avLst>
          </a:prstGeom>
          <a:solidFill>
            <a:srgbClr val="2727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Shape 8"/>
          <p:cNvSpPr/>
          <p:nvPr/>
        </p:nvSpPr>
        <p:spPr>
          <a:xfrm>
            <a:off x="6359485" y="3393637"/>
            <a:ext cx="7397830" cy="60961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Text 10"/>
          <p:cNvSpPr txBox="1"/>
          <p:nvPr/>
        </p:nvSpPr>
        <p:spPr>
          <a:xfrm>
            <a:off x="6516529" y="3763566"/>
            <a:ext cx="875234" cy="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500"/>
              </a:lnSpc>
              <a:defRPr b="1" sz="12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Дизельный</a:t>
            </a:r>
          </a:p>
        </p:txBody>
      </p:sp>
      <p:sp>
        <p:nvSpPr>
          <p:cNvPr id="131" name="Text 11"/>
          <p:cNvSpPr txBox="1"/>
          <p:nvPr/>
        </p:nvSpPr>
        <p:spPr>
          <a:xfrm>
            <a:off x="6516529" y="4045625"/>
            <a:ext cx="7083744" cy="20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1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Работает на дизельном топливе, воспламенение происходит от сжатия и высокой температуры воздуха.</a:t>
            </a:r>
          </a:p>
        </p:txBody>
      </p:sp>
      <p:sp>
        <p:nvSpPr>
          <p:cNvPr id="132" name="Shape 12"/>
          <p:cNvSpPr/>
          <p:nvPr/>
        </p:nvSpPr>
        <p:spPr>
          <a:xfrm>
            <a:off x="6359485" y="5011341"/>
            <a:ext cx="7397830" cy="1247894"/>
          </a:xfrm>
          <a:prstGeom prst="roundRect">
            <a:avLst>
              <a:gd name="adj" fmla="val 5862"/>
            </a:avLst>
          </a:prstGeom>
          <a:solidFill>
            <a:srgbClr val="2727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Shape 13"/>
          <p:cNvSpPr/>
          <p:nvPr/>
        </p:nvSpPr>
        <p:spPr>
          <a:xfrm>
            <a:off x="6359485" y="4996100"/>
            <a:ext cx="7397830" cy="60961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Text 15"/>
          <p:cNvSpPr txBox="1"/>
          <p:nvPr/>
        </p:nvSpPr>
        <p:spPr>
          <a:xfrm>
            <a:off x="6516529" y="5366027"/>
            <a:ext cx="2476030" cy="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500"/>
              </a:lnSpc>
              <a:defRPr b="1" sz="12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Карбюраторный / Инжекторный</a:t>
            </a:r>
          </a:p>
        </p:txBody>
      </p:sp>
      <p:sp>
        <p:nvSpPr>
          <p:cNvPr id="135" name="Text 16"/>
          <p:cNvSpPr txBox="1"/>
          <p:nvPr/>
        </p:nvSpPr>
        <p:spPr>
          <a:xfrm>
            <a:off x="6516529" y="5648087"/>
            <a:ext cx="7083744" cy="42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1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Определяет способ смешивания воздуха с топливом: карбюратор (старый) или инжектор (современный, электронное управление).</a:t>
            </a:r>
          </a:p>
        </p:txBody>
      </p:sp>
      <p:sp>
        <p:nvSpPr>
          <p:cNvPr id="136" name="Shape 17"/>
          <p:cNvSpPr/>
          <p:nvPr/>
        </p:nvSpPr>
        <p:spPr>
          <a:xfrm>
            <a:off x="6359485" y="6613803"/>
            <a:ext cx="7397830" cy="1020843"/>
          </a:xfrm>
          <a:prstGeom prst="roundRect">
            <a:avLst>
              <a:gd name="adj" fmla="val 7166"/>
            </a:avLst>
          </a:prstGeom>
          <a:solidFill>
            <a:srgbClr val="27272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Shape 18"/>
          <p:cNvSpPr/>
          <p:nvPr/>
        </p:nvSpPr>
        <p:spPr>
          <a:xfrm>
            <a:off x="6359485" y="6598563"/>
            <a:ext cx="7397830" cy="60961"/>
          </a:xfrm>
          <a:prstGeom prst="roundRect">
            <a:avLst>
              <a:gd name="adj" fmla="val 50000"/>
            </a:avLst>
          </a:prstGeom>
          <a:solidFill>
            <a:srgbClr val="FFE14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Text 20"/>
          <p:cNvSpPr txBox="1"/>
          <p:nvPr/>
        </p:nvSpPr>
        <p:spPr>
          <a:xfrm>
            <a:off x="6516529" y="6968490"/>
            <a:ext cx="2437930" cy="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500"/>
              </a:lnSpc>
              <a:defRPr b="1" sz="12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Двухтактный / Четырёхтактный</a:t>
            </a:r>
          </a:p>
        </p:txBody>
      </p:sp>
      <p:sp>
        <p:nvSpPr>
          <p:cNvPr id="139" name="Text 21"/>
          <p:cNvSpPr txBox="1"/>
          <p:nvPr/>
        </p:nvSpPr>
        <p:spPr>
          <a:xfrm>
            <a:off x="6516529" y="7250548"/>
            <a:ext cx="6490538" cy="2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700"/>
              </a:lnSpc>
              <a:defRPr sz="11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Различаются по количеству ходов поршня, необходимых для завершения полного цикла работы.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:checker dir="horz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0"/>
          <p:cNvSpPr txBox="1"/>
          <p:nvPr/>
        </p:nvSpPr>
        <p:spPr>
          <a:xfrm>
            <a:off x="881062" y="746879"/>
            <a:ext cx="5970217" cy="44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3600"/>
              </a:lnSpc>
              <a:defRPr b="1" sz="28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Преимущества и недостатки ДВС</a:t>
            </a:r>
          </a:p>
        </p:txBody>
      </p:sp>
      <p:sp>
        <p:nvSpPr>
          <p:cNvPr id="142" name="Text 1"/>
          <p:cNvSpPr txBox="1"/>
          <p:nvPr/>
        </p:nvSpPr>
        <p:spPr>
          <a:xfrm>
            <a:off x="881062" y="1536263"/>
            <a:ext cx="9322552" cy="24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Несмотря на свою широкую распространенность, ДВС имеют как сильные стороны, так и определенные ограничения.</a:t>
            </a:r>
          </a:p>
        </p:txBody>
      </p:sp>
      <p:sp>
        <p:nvSpPr>
          <p:cNvPr id="143" name="Text 2"/>
          <p:cNvSpPr txBox="1"/>
          <p:nvPr/>
        </p:nvSpPr>
        <p:spPr>
          <a:xfrm>
            <a:off x="881062" y="2151577"/>
            <a:ext cx="1605175" cy="26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100"/>
              </a:lnSpc>
              <a:defRPr b="1" sz="17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Преимущества</a:t>
            </a:r>
          </a:p>
        </p:txBody>
      </p:sp>
      <p:sp>
        <p:nvSpPr>
          <p:cNvPr id="144" name="Text 3"/>
          <p:cNvSpPr txBox="1"/>
          <p:nvPr/>
        </p:nvSpPr>
        <p:spPr>
          <a:xfrm>
            <a:off x="1417915" y="2612707"/>
            <a:ext cx="1750418" cy="22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Высокая мощность</a:t>
            </a:r>
          </a:p>
        </p:txBody>
      </p:sp>
      <p:sp>
        <p:nvSpPr>
          <p:cNvPr id="145" name="Text 4"/>
          <p:cNvSpPr txBox="1"/>
          <p:nvPr/>
        </p:nvSpPr>
        <p:spPr>
          <a:xfrm>
            <a:off x="1417915" y="3007280"/>
            <a:ext cx="5695832" cy="49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Способность генерировать значительную мощность при относительно небольших размерах.</a:t>
            </a:r>
          </a:p>
        </p:txBody>
      </p:sp>
      <p:sp>
        <p:nvSpPr>
          <p:cNvPr id="146" name="Text 5"/>
          <p:cNvSpPr txBox="1"/>
          <p:nvPr/>
        </p:nvSpPr>
        <p:spPr>
          <a:xfrm>
            <a:off x="1417915" y="3866317"/>
            <a:ext cx="1291246" cy="223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Компактность</a:t>
            </a:r>
          </a:p>
        </p:txBody>
      </p:sp>
      <p:sp>
        <p:nvSpPr>
          <p:cNvPr id="147" name="Text 6"/>
          <p:cNvSpPr txBox="1"/>
          <p:nvPr/>
        </p:nvSpPr>
        <p:spPr>
          <a:xfrm>
            <a:off x="1417915" y="4260889"/>
            <a:ext cx="5695832" cy="49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Относительно небольшие габариты и вес по сравнению с другими типами двигателей той же мощности.</a:t>
            </a:r>
          </a:p>
        </p:txBody>
      </p:sp>
      <p:sp>
        <p:nvSpPr>
          <p:cNvPr id="148" name="Text 7"/>
          <p:cNvSpPr txBox="1"/>
          <p:nvPr/>
        </p:nvSpPr>
        <p:spPr>
          <a:xfrm>
            <a:off x="1417915" y="5119925"/>
            <a:ext cx="1155725" cy="22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Доступность</a:t>
            </a:r>
          </a:p>
        </p:txBody>
      </p:sp>
      <p:sp>
        <p:nvSpPr>
          <p:cNvPr id="149" name="Text 8"/>
          <p:cNvSpPr txBox="1"/>
          <p:nvPr/>
        </p:nvSpPr>
        <p:spPr>
          <a:xfrm>
            <a:off x="1417915" y="5514499"/>
            <a:ext cx="5695832" cy="49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Широкое распространение, развитая инфраструктура заправки топливом и ремонтно-обслуживающих центров.</a:t>
            </a:r>
          </a:p>
        </p:txBody>
      </p:sp>
      <p:sp>
        <p:nvSpPr>
          <p:cNvPr id="150" name="Text 9"/>
          <p:cNvSpPr txBox="1"/>
          <p:nvPr/>
        </p:nvSpPr>
        <p:spPr>
          <a:xfrm>
            <a:off x="1417915" y="6373534"/>
            <a:ext cx="1108758" cy="22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Надежность</a:t>
            </a:r>
          </a:p>
        </p:txBody>
      </p:sp>
      <p:sp>
        <p:nvSpPr>
          <p:cNvPr id="151" name="Text 10"/>
          <p:cNvSpPr txBox="1"/>
          <p:nvPr/>
        </p:nvSpPr>
        <p:spPr>
          <a:xfrm>
            <a:off x="1417915" y="6768107"/>
            <a:ext cx="5695832" cy="49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Проверенная временем конструкция и долговечность при правильном обслуживании.</a:t>
            </a:r>
          </a:p>
        </p:txBody>
      </p:sp>
      <p:sp>
        <p:nvSpPr>
          <p:cNvPr id="152" name="Text 11"/>
          <p:cNvSpPr txBox="1"/>
          <p:nvPr/>
        </p:nvSpPr>
        <p:spPr>
          <a:xfrm>
            <a:off x="7524274" y="2151577"/>
            <a:ext cx="1278583" cy="26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100"/>
              </a:lnSpc>
              <a:defRPr b="1" sz="17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Недостатки</a:t>
            </a:r>
          </a:p>
        </p:txBody>
      </p:sp>
      <p:sp>
        <p:nvSpPr>
          <p:cNvPr id="153" name="Text 12"/>
          <p:cNvSpPr txBox="1"/>
          <p:nvPr/>
        </p:nvSpPr>
        <p:spPr>
          <a:xfrm>
            <a:off x="8061127" y="2612707"/>
            <a:ext cx="851781" cy="22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Выбросы</a:t>
            </a:r>
          </a:p>
        </p:txBody>
      </p:sp>
      <p:sp>
        <p:nvSpPr>
          <p:cNvPr id="154" name="Text 13"/>
          <p:cNvSpPr txBox="1"/>
          <p:nvPr/>
        </p:nvSpPr>
        <p:spPr>
          <a:xfrm>
            <a:off x="8061127" y="3007280"/>
            <a:ext cx="5467773" cy="241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Выделение парниковых газов и загрязняющих веществ в атмосферу.</a:t>
            </a:r>
          </a:p>
        </p:txBody>
      </p:sp>
      <p:sp>
        <p:nvSpPr>
          <p:cNvPr id="155" name="Text 14"/>
          <p:cNvSpPr txBox="1"/>
          <p:nvPr/>
        </p:nvSpPr>
        <p:spPr>
          <a:xfrm>
            <a:off x="8061127" y="3601997"/>
            <a:ext cx="1471737" cy="22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Шум и вибрация</a:t>
            </a:r>
          </a:p>
        </p:txBody>
      </p:sp>
      <p:sp>
        <p:nvSpPr>
          <p:cNvPr id="156" name="Text 15"/>
          <p:cNvSpPr txBox="1"/>
          <p:nvPr/>
        </p:nvSpPr>
        <p:spPr>
          <a:xfrm>
            <a:off x="8061127" y="3996571"/>
            <a:ext cx="5695832" cy="49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Особенно заметны на высоких оборотах и при работе в тяжелых условиях.</a:t>
            </a:r>
          </a:p>
        </p:txBody>
      </p:sp>
      <p:sp>
        <p:nvSpPr>
          <p:cNvPr id="157" name="Text 16"/>
          <p:cNvSpPr txBox="1"/>
          <p:nvPr/>
        </p:nvSpPr>
        <p:spPr>
          <a:xfrm>
            <a:off x="8061127" y="4855607"/>
            <a:ext cx="2227214" cy="223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Сложность конструкции</a:t>
            </a:r>
          </a:p>
        </p:txBody>
      </p:sp>
      <p:sp>
        <p:nvSpPr>
          <p:cNvPr id="158" name="Text 17"/>
          <p:cNvSpPr txBox="1"/>
          <p:nvPr/>
        </p:nvSpPr>
        <p:spPr>
          <a:xfrm>
            <a:off x="8061127" y="5250179"/>
            <a:ext cx="5695832" cy="49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Множество движущихся частей и систем, требующих регулярного обслуживания.</a:t>
            </a:r>
          </a:p>
        </p:txBody>
      </p:sp>
      <p:sp>
        <p:nvSpPr>
          <p:cNvPr id="159" name="Text 18"/>
          <p:cNvSpPr txBox="1"/>
          <p:nvPr/>
        </p:nvSpPr>
        <p:spPr>
          <a:xfrm>
            <a:off x="8061127" y="6109215"/>
            <a:ext cx="2058616" cy="22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14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Энергоэффективность</a:t>
            </a:r>
          </a:p>
        </p:txBody>
      </p:sp>
      <p:sp>
        <p:nvSpPr>
          <p:cNvPr id="160" name="Text 19"/>
          <p:cNvSpPr txBox="1"/>
          <p:nvPr/>
        </p:nvSpPr>
        <p:spPr>
          <a:xfrm>
            <a:off x="8061127" y="6503789"/>
            <a:ext cx="4801810" cy="24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000"/>
              </a:lnSpc>
              <a:defRPr sz="13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Значительная часть энергии топлива теряется в виде тепла.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0"/>
          <p:cNvSpPr txBox="1"/>
          <p:nvPr/>
        </p:nvSpPr>
        <p:spPr>
          <a:xfrm>
            <a:off x="881063" y="1036438"/>
            <a:ext cx="6253982" cy="598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800"/>
              </a:lnSpc>
              <a:defRPr b="1" sz="38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Применение ДВС сегодня</a:t>
            </a:r>
          </a:p>
        </p:txBody>
      </p:sp>
      <p:sp>
        <p:nvSpPr>
          <p:cNvPr id="163" name="Text 1"/>
          <p:cNvSpPr txBox="1"/>
          <p:nvPr/>
        </p:nvSpPr>
        <p:spPr>
          <a:xfrm>
            <a:off x="881062" y="2088951"/>
            <a:ext cx="11801390" cy="32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Несмотря на развитие альтернативных технологий, ДВС по-прежнему остаются незаменимыми во многих сферах.</a:t>
            </a:r>
          </a:p>
        </p:txBody>
      </p:sp>
      <p:sp>
        <p:nvSpPr>
          <p:cNvPr id="164" name="Text 2"/>
          <p:cNvSpPr txBox="1"/>
          <p:nvPr/>
        </p:nvSpPr>
        <p:spPr>
          <a:xfrm>
            <a:off x="3542662" y="2758083"/>
            <a:ext cx="1520590" cy="29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2400"/>
              </a:lnSpc>
              <a:defRPr b="1" sz="19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Автомобили</a:t>
            </a:r>
          </a:p>
        </p:txBody>
      </p:sp>
      <p:sp>
        <p:nvSpPr>
          <p:cNvPr id="165" name="Text 3"/>
          <p:cNvSpPr txBox="1"/>
          <p:nvPr/>
        </p:nvSpPr>
        <p:spPr>
          <a:xfrm>
            <a:off x="881062" y="3196233"/>
            <a:ext cx="4182190" cy="66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Большинство легковых и грузовых автомобилей.</a:t>
            </a:r>
          </a:p>
        </p:txBody>
      </p:sp>
      <p:sp>
        <p:nvSpPr>
          <p:cNvPr id="166" name="Text 4"/>
          <p:cNvSpPr txBox="1"/>
          <p:nvPr/>
        </p:nvSpPr>
        <p:spPr>
          <a:xfrm>
            <a:off x="9567147" y="2758083"/>
            <a:ext cx="1423152" cy="29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400"/>
              </a:lnSpc>
              <a:defRPr b="1" sz="19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Мотоциклы</a:t>
            </a:r>
          </a:p>
        </p:txBody>
      </p:sp>
      <p:sp>
        <p:nvSpPr>
          <p:cNvPr id="167" name="Text 5"/>
          <p:cNvSpPr txBox="1"/>
          <p:nvPr/>
        </p:nvSpPr>
        <p:spPr>
          <a:xfrm>
            <a:off x="9567147" y="3196233"/>
            <a:ext cx="4182190" cy="66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Подавляющее большинство мотоциклов и скутеров.</a:t>
            </a:r>
          </a:p>
        </p:txBody>
      </p:sp>
      <p:sp>
        <p:nvSpPr>
          <p:cNvPr id="168" name="Text 6"/>
          <p:cNvSpPr txBox="1"/>
          <p:nvPr/>
        </p:nvSpPr>
        <p:spPr>
          <a:xfrm>
            <a:off x="9567004" y="4369534"/>
            <a:ext cx="1985988" cy="29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400"/>
              </a:lnSpc>
              <a:defRPr b="1" sz="19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Сельхозтехника</a:t>
            </a:r>
          </a:p>
        </p:txBody>
      </p:sp>
      <p:sp>
        <p:nvSpPr>
          <p:cNvPr id="169" name="Text 7"/>
          <p:cNvSpPr txBox="1"/>
          <p:nvPr/>
        </p:nvSpPr>
        <p:spPr>
          <a:xfrm>
            <a:off x="9567004" y="4807684"/>
            <a:ext cx="3741659" cy="666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Тракторы, комбайны, другая сельскохозяйственная техника.</a:t>
            </a:r>
          </a:p>
        </p:txBody>
      </p:sp>
      <p:sp>
        <p:nvSpPr>
          <p:cNvPr id="170" name="Text 8"/>
          <p:cNvSpPr txBox="1"/>
          <p:nvPr/>
        </p:nvSpPr>
        <p:spPr>
          <a:xfrm>
            <a:off x="9567147" y="5980986"/>
            <a:ext cx="1459205" cy="29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400"/>
              </a:lnSpc>
              <a:defRPr b="1" sz="19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Генераторы</a:t>
            </a:r>
          </a:p>
        </p:txBody>
      </p:sp>
      <p:sp>
        <p:nvSpPr>
          <p:cNvPr id="171" name="Text 9"/>
          <p:cNvSpPr txBox="1"/>
          <p:nvPr/>
        </p:nvSpPr>
        <p:spPr>
          <a:xfrm>
            <a:off x="9567147" y="6419136"/>
            <a:ext cx="4182190" cy="66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Электрогенераторы для автономного энергоснабжения.</a:t>
            </a:r>
          </a:p>
        </p:txBody>
      </p:sp>
      <p:sp>
        <p:nvSpPr>
          <p:cNvPr id="172" name="Text 10"/>
          <p:cNvSpPr txBox="1"/>
          <p:nvPr/>
        </p:nvSpPr>
        <p:spPr>
          <a:xfrm>
            <a:off x="2654753" y="6157197"/>
            <a:ext cx="2408499" cy="29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2400"/>
              </a:lnSpc>
              <a:defRPr b="1" sz="19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Судовые двигатели</a:t>
            </a:r>
          </a:p>
        </p:txBody>
      </p:sp>
      <p:sp>
        <p:nvSpPr>
          <p:cNvPr id="173" name="Text 11"/>
          <p:cNvSpPr txBox="1"/>
          <p:nvPr/>
        </p:nvSpPr>
        <p:spPr>
          <a:xfrm>
            <a:off x="1302451" y="6595347"/>
            <a:ext cx="3760801" cy="32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Двигатели для судов, катеров и яхт.</a:t>
            </a:r>
          </a:p>
        </p:txBody>
      </p:sp>
      <p:sp>
        <p:nvSpPr>
          <p:cNvPr id="174" name="Text 12"/>
          <p:cNvSpPr txBox="1"/>
          <p:nvPr/>
        </p:nvSpPr>
        <p:spPr>
          <a:xfrm>
            <a:off x="3999078" y="4349889"/>
            <a:ext cx="1054604" cy="29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2400"/>
              </a:lnSpc>
              <a:defRPr b="1" sz="19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Авиация</a:t>
            </a:r>
          </a:p>
        </p:txBody>
      </p:sp>
      <p:sp>
        <p:nvSpPr>
          <p:cNvPr id="175" name="Text 13"/>
          <p:cNvSpPr txBox="1"/>
          <p:nvPr/>
        </p:nvSpPr>
        <p:spPr>
          <a:xfrm>
            <a:off x="1312023" y="4788039"/>
            <a:ext cx="3741659" cy="666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700"/>
              </a:lnSpc>
              <a:defRPr sz="17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Винтовые самолеты, некоторые типы вертолетов.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250">
        <p:blind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 0"/>
          <p:cNvSpPr txBox="1"/>
          <p:nvPr/>
        </p:nvSpPr>
        <p:spPr>
          <a:xfrm>
            <a:off x="881062" y="740093"/>
            <a:ext cx="6063904" cy="56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500"/>
              </a:lnSpc>
              <a:defRPr b="1" sz="3600">
                <a:solidFill>
                  <a:srgbClr val="FFE14D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ДВС: Важность и будущее</a:t>
            </a:r>
          </a:p>
        </p:txBody>
      </p:sp>
      <p:sp>
        <p:nvSpPr>
          <p:cNvPr id="178" name="Text 1"/>
          <p:cNvSpPr txBox="1"/>
          <p:nvPr/>
        </p:nvSpPr>
        <p:spPr>
          <a:xfrm>
            <a:off x="881062" y="1739860"/>
            <a:ext cx="12177813" cy="31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Двигатель внутреннего сгорания оказал колоссальное влияние на развитие человечества и остается ключевой технологией.</a:t>
            </a:r>
          </a:p>
        </p:txBody>
      </p:sp>
      <p:sp>
        <p:nvSpPr>
          <p:cNvPr id="179" name="Shape 2"/>
          <p:cNvSpPr/>
          <p:nvPr/>
        </p:nvSpPr>
        <p:spPr>
          <a:xfrm>
            <a:off x="881062" y="2310051"/>
            <a:ext cx="4149925" cy="5179458"/>
          </a:xfrm>
          <a:prstGeom prst="roundRect">
            <a:avLst>
              <a:gd name="adj" fmla="val 7564"/>
            </a:avLst>
          </a:prstGeom>
          <a:solidFill>
            <a:srgbClr val="27272B"/>
          </a:solidFill>
          <a:ln w="22860">
            <a:solidFill>
              <a:srgbClr val="5F5F63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8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431" y="2207418"/>
            <a:ext cx="251104" cy="25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2515" y="7341037"/>
            <a:ext cx="251104" cy="25110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 3"/>
          <p:cNvSpPr txBox="1"/>
          <p:nvPr/>
        </p:nvSpPr>
        <p:spPr>
          <a:xfrm>
            <a:off x="1217771" y="2646758"/>
            <a:ext cx="3476507" cy="33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b="1" sz="2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Наследие и инновации</a:t>
            </a:r>
          </a:p>
        </p:txBody>
      </p:sp>
      <p:sp>
        <p:nvSpPr>
          <p:cNvPr id="183" name="Text 4"/>
          <p:cNvSpPr txBox="1"/>
          <p:nvPr/>
        </p:nvSpPr>
        <p:spPr>
          <a:xfrm>
            <a:off x="1217771" y="3469957"/>
            <a:ext cx="3476507" cy="2292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ДВС прошел долгий путь развития, став одним из самых значимых изобретений в истории. Он лежит в основе современной мобильности и промышленности, обеспечивая энергией миллионы машин по всему миру.</a:t>
            </a:r>
          </a:p>
        </p:txBody>
      </p:sp>
      <p:sp>
        <p:nvSpPr>
          <p:cNvPr id="184" name="Shape 5"/>
          <p:cNvSpPr/>
          <p:nvPr/>
        </p:nvSpPr>
        <p:spPr>
          <a:xfrm>
            <a:off x="5240178" y="2310051"/>
            <a:ext cx="4149925" cy="5179458"/>
          </a:xfrm>
          <a:prstGeom prst="roundRect">
            <a:avLst>
              <a:gd name="adj" fmla="val 7564"/>
            </a:avLst>
          </a:prstGeom>
          <a:solidFill>
            <a:srgbClr val="27272B"/>
          </a:solidFill>
          <a:ln w="22860">
            <a:solidFill>
              <a:srgbClr val="5F5F63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85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7546" y="2207418"/>
            <a:ext cx="251104" cy="25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 3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1631" y="7341037"/>
            <a:ext cx="251104" cy="25110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 6"/>
          <p:cNvSpPr txBox="1"/>
          <p:nvPr/>
        </p:nvSpPr>
        <p:spPr>
          <a:xfrm>
            <a:off x="5576887" y="2646758"/>
            <a:ext cx="3476507" cy="67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b="1" sz="2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Почему ДВС важен сегодня?</a:t>
            </a:r>
          </a:p>
        </p:txBody>
      </p:sp>
      <p:sp>
        <p:nvSpPr>
          <p:cNvPr id="188" name="Text 7"/>
          <p:cNvSpPr txBox="1"/>
          <p:nvPr/>
        </p:nvSpPr>
        <p:spPr>
          <a:xfrm>
            <a:off x="5576887" y="3469957"/>
            <a:ext cx="3476507" cy="361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Несмотря на появление электромобилей и других альтернатив, ДВС продолжает оставаться важным из-за своей мощности, проверенной надежности и способности работать в самых суровых условиях. Технологии ДВС постоянно совершенствуются для повышения эффективности и снижения вредных выбросов.</a:t>
            </a:r>
          </a:p>
        </p:txBody>
      </p:sp>
      <p:sp>
        <p:nvSpPr>
          <p:cNvPr id="189" name="Shape 8"/>
          <p:cNvSpPr/>
          <p:nvPr/>
        </p:nvSpPr>
        <p:spPr>
          <a:xfrm>
            <a:off x="9599294" y="2310051"/>
            <a:ext cx="4150044" cy="5179458"/>
          </a:xfrm>
          <a:prstGeom prst="roundRect">
            <a:avLst>
              <a:gd name="adj" fmla="val 7564"/>
            </a:avLst>
          </a:prstGeom>
          <a:solidFill>
            <a:srgbClr val="27272B"/>
          </a:solidFill>
          <a:ln w="22860">
            <a:solidFill>
              <a:srgbClr val="5F5F63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90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6662" y="2207418"/>
            <a:ext cx="251104" cy="25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0867" y="7341037"/>
            <a:ext cx="251104" cy="2511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 9"/>
          <p:cNvSpPr txBox="1"/>
          <p:nvPr/>
        </p:nvSpPr>
        <p:spPr>
          <a:xfrm>
            <a:off x="9936004" y="2646758"/>
            <a:ext cx="2420424" cy="33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b="1" sz="2100">
                <a:solidFill>
                  <a:srgbClr val="D7D4CC"/>
                </a:solidFill>
                <a:latin typeface="Comfortaa Bold"/>
                <a:ea typeface="Comfortaa Bold"/>
                <a:cs typeface="Comfortaa Bold"/>
                <a:sym typeface="Comfortaa Bold"/>
              </a:defRPr>
            </a:lvl1pPr>
          </a:lstStyle>
          <a:p>
            <a:pPr/>
            <a:r>
              <a:t>Взгляд в будущее</a:t>
            </a:r>
          </a:p>
        </p:txBody>
      </p:sp>
      <p:sp>
        <p:nvSpPr>
          <p:cNvPr id="193" name="Text 10"/>
          <p:cNvSpPr txBox="1"/>
          <p:nvPr/>
        </p:nvSpPr>
        <p:spPr>
          <a:xfrm>
            <a:off x="9936004" y="3121104"/>
            <a:ext cx="3476626" cy="2952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600">
                <a:solidFill>
                  <a:srgbClr val="D7D4CC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/>
            <a:r>
              <a:t>Хотя доля электромобилей растет, ДВС будет играть переходную роль, особенно в гибридных системах и специализированной технике. Исследования в области синтетического топлива и водородных ДВС обещают дальнейшее развитие этой фундаментальной технологии.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75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